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7" r:id="rId3"/>
    <p:sldId id="268" r:id="rId4"/>
    <p:sldId id="266" r:id="rId5"/>
    <p:sldId id="265" r:id="rId6"/>
    <p:sldId id="257" r:id="rId7"/>
    <p:sldId id="258" r:id="rId8"/>
    <p:sldId id="260" r:id="rId9"/>
    <p:sldId id="261" r:id="rId10"/>
    <p:sldId id="262" r:id="rId11"/>
    <p:sldId id="263" r:id="rId12"/>
    <p:sldId id="264" r:id="rId13"/>
    <p:sldId id="270" r:id="rId14"/>
    <p:sldId id="271" r:id="rId15"/>
    <p:sldId id="272" r:id="rId16"/>
    <p:sldId id="269" r:id="rId17"/>
    <p:sldId id="273" r:id="rId1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5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31469B7-45C9-474A-93B3-503717BBF347}" type="datetimeFigureOut">
              <a:rPr lang="en-US" smtClean="0"/>
              <a:t>10/30/2022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EB705C7-6487-4400-B8B7-20502B4A5A5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1469B7-45C9-474A-93B3-503717BBF347}"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705C7-6487-4400-B8B7-20502B4A5A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731469B7-45C9-474A-93B3-503717BBF347}" type="datetimeFigureOut">
              <a:rPr lang="en-US" smtClean="0"/>
              <a:t>10/30/2022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EB705C7-6487-4400-B8B7-20502B4A5A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1469B7-45C9-474A-93B3-503717BBF347}"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705C7-6487-4400-B8B7-20502B4A5A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31469B7-45C9-474A-93B3-503717BBF347}" type="datetimeFigureOut">
              <a:rPr lang="en-US" smtClean="0"/>
              <a:t>10/30/2022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5EB705C7-6487-4400-B8B7-20502B4A5A5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1469B7-45C9-474A-93B3-503717BBF347}"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705C7-6487-4400-B8B7-20502B4A5A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1469B7-45C9-474A-93B3-503717BBF347}"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705C7-6487-4400-B8B7-20502B4A5A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1469B7-45C9-474A-93B3-503717BBF347}"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705C7-6487-4400-B8B7-20502B4A5A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31469B7-45C9-474A-93B3-503717BBF347}" type="datetimeFigureOut">
              <a:rPr lang="en-US" smtClean="0"/>
              <a:t>10/30/2022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5EB705C7-6487-4400-B8B7-20502B4A5A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1469B7-45C9-474A-93B3-503717BBF347}"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705C7-6487-4400-B8B7-20502B4A5A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731469B7-45C9-474A-93B3-503717BBF347}"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705C7-6487-4400-B8B7-20502B4A5A5F}"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31469B7-45C9-474A-93B3-503717BBF347}" type="datetimeFigureOut">
              <a:rPr lang="en-US" smtClean="0"/>
              <a:t>10/30/2022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EB705C7-6487-4400-B8B7-20502B4A5A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hotos.app.goo.gl/K1y1LHJEnNpNqpz47"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Artist Study:</a:t>
            </a:r>
            <a:br>
              <a:rPr lang="en-US" dirty="0"/>
            </a:br>
            <a:r>
              <a:rPr lang="en-US" dirty="0"/>
              <a:t>Anton </a:t>
            </a:r>
            <a:r>
              <a:rPr lang="en-US" dirty="0" err="1"/>
              <a:t>Pavlenko</a:t>
            </a:r>
            <a:endParaRPr lang="en-US" dirty="0"/>
          </a:p>
        </p:txBody>
      </p:sp>
      <p:sp>
        <p:nvSpPr>
          <p:cNvPr id="3" name="Subtitle 2"/>
          <p:cNvSpPr>
            <a:spLocks noGrp="1"/>
          </p:cNvSpPr>
          <p:nvPr>
            <p:ph type="subTitle" idx="1"/>
          </p:nvPr>
        </p:nvSpPr>
        <p:spPr>
          <a:xfrm>
            <a:off x="3354442" y="3539864"/>
            <a:ext cx="5114778" cy="1565536"/>
          </a:xfrm>
        </p:spPr>
        <p:txBody>
          <a:bodyPr>
            <a:normAutofit fontScale="70000" lnSpcReduction="20000"/>
          </a:bodyPr>
          <a:lstStyle/>
          <a:p>
            <a:r>
              <a:rPr lang="en-US" sz="2800" dirty="0"/>
              <a:t>“Anton is passionate about nature, and in particular, </a:t>
            </a:r>
            <a:r>
              <a:rPr lang="en-US" sz="2800" b="1" dirty="0"/>
              <a:t>trees</a:t>
            </a:r>
            <a:r>
              <a:rPr lang="en-US" sz="2800" dirty="0"/>
              <a:t>. Pairing </a:t>
            </a:r>
            <a:r>
              <a:rPr lang="en-US" sz="2800" b="1" dirty="0"/>
              <a:t>bright colors </a:t>
            </a:r>
            <a:r>
              <a:rPr lang="en-US" sz="2800" dirty="0"/>
              <a:t>with an </a:t>
            </a:r>
            <a:r>
              <a:rPr lang="en-US" sz="2800" b="1" dirty="0"/>
              <a:t>innovative viewpoint</a:t>
            </a:r>
            <a:r>
              <a:rPr lang="en-US" sz="2800" dirty="0"/>
              <a:t>, he is able to capture the power of these majestic living forms in a refreshing way.”</a:t>
            </a:r>
          </a:p>
          <a:p>
            <a:r>
              <a:rPr lang="en-US" sz="2000" dirty="0"/>
              <a:t>-Lisa </a:t>
            </a:r>
            <a:r>
              <a:rPr lang="en-US" sz="2000" dirty="0" err="1"/>
              <a:t>Orgler</a:t>
            </a:r>
            <a:r>
              <a:rPr lang="en-US" sz="2000" dirty="0"/>
              <a:t>, Illustrator</a:t>
            </a:r>
          </a:p>
          <a:p>
            <a:endParaRPr lang="en-US" sz="2800" dirty="0"/>
          </a:p>
        </p:txBody>
      </p:sp>
      <p:pic>
        <p:nvPicPr>
          <p:cNvPr id="6" name="Picture 5" descr="MG_0452-Copy-285x300.jpg"/>
          <p:cNvPicPr>
            <a:picLocks noChangeAspect="1"/>
          </p:cNvPicPr>
          <p:nvPr/>
        </p:nvPicPr>
        <p:blipFill>
          <a:blip r:embed="rId2" cstate="print"/>
          <a:stretch>
            <a:fillRect/>
          </a:stretch>
        </p:blipFill>
        <p:spPr>
          <a:xfrm rot="20901371">
            <a:off x="911146" y="854141"/>
            <a:ext cx="2714625" cy="28575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505201" cy="1143000"/>
          </a:xfrm>
        </p:spPr>
        <p:txBody>
          <a:bodyPr/>
          <a:lstStyle/>
          <a:p>
            <a:r>
              <a:rPr lang="en-US" dirty="0"/>
              <a:t>Step 4</a:t>
            </a:r>
          </a:p>
        </p:txBody>
      </p:sp>
      <p:pic>
        <p:nvPicPr>
          <p:cNvPr id="4" name="Content Placeholder 3" descr="image.jpeg"/>
          <p:cNvPicPr>
            <a:picLocks noGrp="1" noChangeAspect="1"/>
          </p:cNvPicPr>
          <p:nvPr>
            <p:ph idx="1"/>
          </p:nvPr>
        </p:nvPicPr>
        <p:blipFill>
          <a:blip r:embed="rId2" cstate="print"/>
          <a:stretch>
            <a:fillRect/>
          </a:stretch>
        </p:blipFill>
        <p:spPr>
          <a:xfrm rot="10800000">
            <a:off x="533400" y="1498600"/>
            <a:ext cx="3505200" cy="4673600"/>
          </a:xfrm>
        </p:spPr>
      </p:pic>
      <p:sp>
        <p:nvSpPr>
          <p:cNvPr id="5" name="TextBox 4"/>
          <p:cNvSpPr txBox="1"/>
          <p:nvPr/>
        </p:nvSpPr>
        <p:spPr>
          <a:xfrm>
            <a:off x="4267200" y="1582340"/>
            <a:ext cx="4038600" cy="3693319"/>
          </a:xfrm>
          <a:prstGeom prst="rect">
            <a:avLst/>
          </a:prstGeom>
          <a:noFill/>
        </p:spPr>
        <p:txBody>
          <a:bodyPr wrap="square" rtlCol="0">
            <a:spAutoFit/>
          </a:bodyPr>
          <a:lstStyle/>
          <a:p>
            <a:r>
              <a:rPr lang="en-US" sz="2400" dirty="0"/>
              <a:t>Create </a:t>
            </a:r>
            <a:r>
              <a:rPr lang="en-US" sz="2400" u="sng" dirty="0"/>
              <a:t>the </a:t>
            </a:r>
            <a:r>
              <a:rPr lang="en-US" sz="2400" dirty="0"/>
              <a:t>leaves using the </a:t>
            </a:r>
            <a:r>
              <a:rPr lang="en-US" sz="2400" i="1" dirty="0"/>
              <a:t>tapping technique</a:t>
            </a:r>
            <a:r>
              <a:rPr lang="en-US" sz="2400" dirty="0"/>
              <a:t>:</a:t>
            </a:r>
          </a:p>
          <a:p>
            <a:endParaRPr lang="en-US" sz="2400" dirty="0"/>
          </a:p>
          <a:p>
            <a:pPr>
              <a:buFont typeface="Arial" pitchFamily="34" charset="0"/>
              <a:buChar char="•"/>
            </a:pPr>
            <a:r>
              <a:rPr lang="en-US" sz="1600" b="1" dirty="0"/>
              <a:t>Load</a:t>
            </a:r>
            <a:r>
              <a:rPr lang="en-US" sz="1600" dirty="0"/>
              <a:t> your brush with color</a:t>
            </a:r>
          </a:p>
          <a:p>
            <a:endParaRPr lang="en-US" sz="1600" dirty="0"/>
          </a:p>
          <a:p>
            <a:pPr>
              <a:buFont typeface="Arial" pitchFamily="34" charset="0"/>
              <a:buChar char="•"/>
            </a:pPr>
            <a:r>
              <a:rPr lang="en-US" sz="1600" dirty="0"/>
              <a:t>Using a </a:t>
            </a:r>
            <a:r>
              <a:rPr lang="en-US" sz="1600" dirty="0" err="1"/>
              <a:t>gluestick</a:t>
            </a:r>
            <a:r>
              <a:rPr lang="en-US" sz="1600" dirty="0"/>
              <a:t> from your desk (or a pencil), </a:t>
            </a:r>
            <a:r>
              <a:rPr lang="en-US" sz="1600" b="1" dirty="0"/>
              <a:t>tap your loaded brush </a:t>
            </a:r>
            <a:r>
              <a:rPr lang="en-US" sz="1600" dirty="0"/>
              <a:t>against the </a:t>
            </a:r>
            <a:r>
              <a:rPr lang="en-US" sz="1600" dirty="0" err="1"/>
              <a:t>gluestick</a:t>
            </a:r>
            <a:r>
              <a:rPr lang="en-US" sz="1600" dirty="0"/>
              <a:t> over the top of your page</a:t>
            </a:r>
          </a:p>
          <a:p>
            <a:endParaRPr lang="en-US" sz="1600" dirty="0"/>
          </a:p>
          <a:p>
            <a:pPr>
              <a:buFont typeface="Arial" pitchFamily="34" charset="0"/>
              <a:buChar char="•"/>
            </a:pPr>
            <a:r>
              <a:rPr lang="en-US" sz="1600" dirty="0"/>
              <a:t>The splatters from the tapping create </a:t>
            </a:r>
            <a:r>
              <a:rPr lang="en-US" sz="1600" b="1" dirty="0"/>
              <a:t>the leaves</a:t>
            </a:r>
            <a:r>
              <a:rPr lang="en-US" sz="1600" dirty="0"/>
              <a:t> in your painting</a:t>
            </a:r>
          </a:p>
          <a:p>
            <a:endParaRPr lang="en-US" sz="1600"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a:t>
            </a:r>
          </a:p>
        </p:txBody>
      </p:sp>
      <p:pic>
        <p:nvPicPr>
          <p:cNvPr id="4" name="Content Placeholder 3" descr="image.jpeg"/>
          <p:cNvPicPr>
            <a:picLocks noGrp="1" noChangeAspect="1"/>
          </p:cNvPicPr>
          <p:nvPr>
            <p:ph idx="1"/>
          </p:nvPr>
        </p:nvPicPr>
        <p:blipFill>
          <a:blip r:embed="rId2" cstate="print"/>
          <a:stretch>
            <a:fillRect/>
          </a:stretch>
        </p:blipFill>
        <p:spPr>
          <a:xfrm rot="5400000">
            <a:off x="-63501" y="2146300"/>
            <a:ext cx="4775200" cy="3581400"/>
          </a:xfrm>
        </p:spPr>
      </p:pic>
      <p:sp>
        <p:nvSpPr>
          <p:cNvPr id="5" name="TextBox 4"/>
          <p:cNvSpPr txBox="1"/>
          <p:nvPr/>
        </p:nvSpPr>
        <p:spPr>
          <a:xfrm>
            <a:off x="4267200" y="2889409"/>
            <a:ext cx="3581400" cy="2215991"/>
          </a:xfrm>
          <a:prstGeom prst="rect">
            <a:avLst/>
          </a:prstGeom>
          <a:noFill/>
        </p:spPr>
        <p:txBody>
          <a:bodyPr wrap="square" rtlCol="0">
            <a:spAutoFit/>
          </a:bodyPr>
          <a:lstStyle/>
          <a:p>
            <a:r>
              <a:rPr lang="en-US" sz="2400" b="1" dirty="0"/>
              <a:t>IF</a:t>
            </a:r>
            <a:r>
              <a:rPr lang="en-US" sz="2400" dirty="0"/>
              <a:t> your page gets too wet with paint, </a:t>
            </a:r>
            <a:r>
              <a:rPr lang="en-US" sz="2400" b="1" dirty="0"/>
              <a:t>blot the pools of paint </a:t>
            </a:r>
            <a:r>
              <a:rPr lang="en-US" sz="2400" dirty="0"/>
              <a:t>with a dry paper towel.</a:t>
            </a:r>
          </a:p>
          <a:p>
            <a:endParaRPr lang="en-US" sz="2400"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t>
            </a:r>
          </a:p>
        </p:txBody>
      </p:sp>
      <p:pic>
        <p:nvPicPr>
          <p:cNvPr id="4" name="Content Placeholder 3" descr="image.jpeg"/>
          <p:cNvPicPr>
            <a:picLocks noGrp="1" noChangeAspect="1"/>
          </p:cNvPicPr>
          <p:nvPr>
            <p:ph idx="1"/>
          </p:nvPr>
        </p:nvPicPr>
        <p:blipFill>
          <a:blip r:embed="rId2" cstate="print"/>
          <a:stretch>
            <a:fillRect/>
          </a:stretch>
        </p:blipFill>
        <p:spPr>
          <a:xfrm rot="5400000">
            <a:off x="-63500" y="2146300"/>
            <a:ext cx="4775200" cy="3581400"/>
          </a:xfrm>
        </p:spPr>
      </p:pic>
      <p:sp>
        <p:nvSpPr>
          <p:cNvPr id="5" name="TextBox 4"/>
          <p:cNvSpPr txBox="1"/>
          <p:nvPr/>
        </p:nvSpPr>
        <p:spPr>
          <a:xfrm>
            <a:off x="4343400" y="152400"/>
            <a:ext cx="3810000" cy="7017306"/>
          </a:xfrm>
          <a:prstGeom prst="rect">
            <a:avLst/>
          </a:prstGeom>
          <a:noFill/>
        </p:spPr>
        <p:txBody>
          <a:bodyPr wrap="square" rtlCol="0">
            <a:spAutoFit/>
          </a:bodyPr>
          <a:lstStyle/>
          <a:p>
            <a:r>
              <a:rPr lang="en-US" sz="2400" dirty="0"/>
              <a:t>Continue adding layers of paint by </a:t>
            </a:r>
            <a:r>
              <a:rPr lang="en-US" sz="2400" b="1" dirty="0"/>
              <a:t>tapping</a:t>
            </a:r>
            <a:r>
              <a:rPr lang="en-US" sz="2400" dirty="0"/>
              <a:t> and </a:t>
            </a:r>
            <a:r>
              <a:rPr lang="en-US" sz="2400" b="1" dirty="0"/>
              <a:t>blotting</a:t>
            </a:r>
            <a:r>
              <a:rPr lang="en-US" sz="2400" dirty="0"/>
              <a:t>.</a:t>
            </a:r>
          </a:p>
          <a:p>
            <a:endParaRPr lang="en-US" sz="2400" dirty="0"/>
          </a:p>
          <a:p>
            <a:pPr>
              <a:buFont typeface="Arial" pitchFamily="34" charset="0"/>
              <a:buChar char="•"/>
            </a:pPr>
            <a:r>
              <a:rPr lang="en-US" sz="2400" dirty="0"/>
              <a:t>Allow splatter to dry a bit, then if you choose, dab the splatters to smudge them to form layered texture of leaves. </a:t>
            </a:r>
          </a:p>
          <a:p>
            <a:endParaRPr lang="en-US" sz="2400" dirty="0"/>
          </a:p>
          <a:p>
            <a:pPr>
              <a:buFont typeface="Arial" pitchFamily="34" charset="0"/>
              <a:buChar char="•"/>
            </a:pPr>
            <a:r>
              <a:rPr lang="en-US" sz="2400" dirty="0"/>
              <a:t>Repeat the splattering and dabbing until you are happy with coverage. </a:t>
            </a:r>
          </a:p>
          <a:p>
            <a:endParaRPr lang="en-US" sz="2400" dirty="0"/>
          </a:p>
          <a:p>
            <a:pPr>
              <a:buFont typeface="Arial" pitchFamily="34" charset="0"/>
              <a:buChar char="•"/>
            </a:pPr>
            <a:r>
              <a:rPr lang="en-US" sz="2400" dirty="0"/>
              <a:t>End on splatter dots, to have a final pop of color.</a:t>
            </a:r>
          </a:p>
          <a:p>
            <a:endParaRPr lang="en-US" sz="2400" dirty="0"/>
          </a:p>
          <a:p>
            <a:endParaRPr lang="en-US" sz="2400"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828D-B30D-0517-790D-812E3EE37495}"/>
              </a:ext>
            </a:extLst>
          </p:cNvPr>
          <p:cNvSpPr>
            <a:spLocks noGrp="1"/>
          </p:cNvSpPr>
          <p:nvPr>
            <p:ph type="title"/>
          </p:nvPr>
        </p:nvSpPr>
        <p:spPr/>
        <p:txBody>
          <a:bodyPr/>
          <a:lstStyle/>
          <a:p>
            <a:r>
              <a:rPr lang="en-US" dirty="0"/>
              <a:t>Tapping Technique</a:t>
            </a:r>
          </a:p>
        </p:txBody>
      </p:sp>
      <p:sp>
        <p:nvSpPr>
          <p:cNvPr id="3" name="Content Placeholder 2">
            <a:extLst>
              <a:ext uri="{FF2B5EF4-FFF2-40B4-BE49-F238E27FC236}">
                <a16:creationId xmlns:a16="http://schemas.microsoft.com/office/drawing/2014/main" id="{15D48DF6-EC44-89ED-E0D2-08211610517D}"/>
              </a:ext>
            </a:extLst>
          </p:cNvPr>
          <p:cNvSpPr>
            <a:spLocks noGrp="1"/>
          </p:cNvSpPr>
          <p:nvPr>
            <p:ph idx="1"/>
          </p:nvPr>
        </p:nvSpPr>
        <p:spPr>
          <a:xfrm>
            <a:off x="457200" y="1609416"/>
            <a:ext cx="4343400" cy="4846320"/>
          </a:xfrm>
        </p:spPr>
        <p:txBody>
          <a:bodyPr>
            <a:normAutofit fontScale="85000" lnSpcReduction="20000"/>
          </a:bodyPr>
          <a:lstStyle/>
          <a:p>
            <a:r>
              <a:rPr lang="en-US" dirty="0"/>
              <a:t>Tap your loaded paint brush against something hard, like another paint brush, pencil, or pen.</a:t>
            </a:r>
          </a:p>
          <a:p>
            <a:pPr marL="0" indent="0">
              <a:buNone/>
            </a:pPr>
            <a:endParaRPr lang="en-US" dirty="0"/>
          </a:p>
          <a:p>
            <a:r>
              <a:rPr lang="en-US" dirty="0"/>
              <a:t>Move around the page</a:t>
            </a:r>
          </a:p>
          <a:p>
            <a:endParaRPr lang="en-US" dirty="0"/>
          </a:p>
          <a:p>
            <a:r>
              <a:rPr lang="en-US" dirty="0"/>
              <a:t>Change directions</a:t>
            </a:r>
          </a:p>
          <a:p>
            <a:pPr marL="0" indent="0">
              <a:buNone/>
            </a:pPr>
            <a:endParaRPr lang="en-US" dirty="0"/>
          </a:p>
          <a:p>
            <a:r>
              <a:rPr lang="en-US" dirty="0"/>
              <a:t>Be cautious of splattering your neighbor’s project</a:t>
            </a:r>
          </a:p>
          <a:p>
            <a:pPr marL="0" indent="0">
              <a:buNone/>
            </a:pPr>
            <a:endParaRPr lang="en-US" dirty="0"/>
          </a:p>
          <a:p>
            <a:r>
              <a:rPr lang="en-US" dirty="0"/>
              <a:t>Video of technique:  </a:t>
            </a:r>
            <a:r>
              <a:rPr lang="en-US" dirty="0">
                <a:hlinkClick r:id="rId2"/>
              </a:rPr>
              <a:t>https://photos.app.goo.gl/K1y1LHJEnNpNqpz47</a:t>
            </a:r>
            <a:r>
              <a:rPr lang="en-US" dirty="0"/>
              <a:t> </a:t>
            </a:r>
          </a:p>
        </p:txBody>
      </p:sp>
      <p:pic>
        <p:nvPicPr>
          <p:cNvPr id="7" name="Picture 6">
            <a:extLst>
              <a:ext uri="{FF2B5EF4-FFF2-40B4-BE49-F238E27FC236}">
                <a16:creationId xmlns:a16="http://schemas.microsoft.com/office/drawing/2014/main" id="{6B9610CA-3A01-8757-88CD-B3855AB53274}"/>
              </a:ext>
            </a:extLst>
          </p:cNvPr>
          <p:cNvPicPr>
            <a:picLocks noChangeAspect="1"/>
          </p:cNvPicPr>
          <p:nvPr/>
        </p:nvPicPr>
        <p:blipFill>
          <a:blip r:embed="rId3"/>
          <a:stretch>
            <a:fillRect/>
          </a:stretch>
        </p:blipFill>
        <p:spPr>
          <a:xfrm>
            <a:off x="5638799" y="1463040"/>
            <a:ext cx="2019719" cy="2047857"/>
          </a:xfrm>
          <a:prstGeom prst="rect">
            <a:avLst/>
          </a:prstGeom>
        </p:spPr>
      </p:pic>
      <p:pic>
        <p:nvPicPr>
          <p:cNvPr id="9" name="Picture 8">
            <a:extLst>
              <a:ext uri="{FF2B5EF4-FFF2-40B4-BE49-F238E27FC236}">
                <a16:creationId xmlns:a16="http://schemas.microsoft.com/office/drawing/2014/main" id="{A584B7D1-B3B4-6016-C8A9-6578E96FDE88}"/>
              </a:ext>
            </a:extLst>
          </p:cNvPr>
          <p:cNvPicPr>
            <a:picLocks noChangeAspect="1"/>
          </p:cNvPicPr>
          <p:nvPr/>
        </p:nvPicPr>
        <p:blipFill>
          <a:blip r:embed="rId4"/>
          <a:stretch>
            <a:fillRect/>
          </a:stretch>
        </p:blipFill>
        <p:spPr>
          <a:xfrm>
            <a:off x="5638799" y="3967550"/>
            <a:ext cx="2113230" cy="2437880"/>
          </a:xfrm>
          <a:prstGeom prst="rect">
            <a:avLst/>
          </a:prstGeom>
        </p:spPr>
      </p:pic>
    </p:spTree>
    <p:extLst>
      <p:ext uri="{BB962C8B-B14F-4D97-AF65-F5344CB8AC3E}">
        <p14:creationId xmlns:p14="http://schemas.microsoft.com/office/powerpoint/2010/main" val="47289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96F8-2B55-A133-E10B-55B79D211486}"/>
              </a:ext>
            </a:extLst>
          </p:cNvPr>
          <p:cNvSpPr>
            <a:spLocks noGrp="1"/>
          </p:cNvSpPr>
          <p:nvPr>
            <p:ph type="title"/>
          </p:nvPr>
        </p:nvSpPr>
        <p:spPr/>
        <p:txBody>
          <a:bodyPr/>
          <a:lstStyle/>
          <a:p>
            <a:r>
              <a:rPr lang="en-US" dirty="0"/>
              <a:t>Smudge Technique</a:t>
            </a:r>
          </a:p>
        </p:txBody>
      </p:sp>
      <p:sp>
        <p:nvSpPr>
          <p:cNvPr id="3" name="Content Placeholder 2">
            <a:extLst>
              <a:ext uri="{FF2B5EF4-FFF2-40B4-BE49-F238E27FC236}">
                <a16:creationId xmlns:a16="http://schemas.microsoft.com/office/drawing/2014/main" id="{42145926-380B-7AB0-0929-FC4B9A29C64D}"/>
              </a:ext>
            </a:extLst>
          </p:cNvPr>
          <p:cNvSpPr>
            <a:spLocks noGrp="1"/>
          </p:cNvSpPr>
          <p:nvPr>
            <p:ph idx="1"/>
          </p:nvPr>
        </p:nvSpPr>
        <p:spPr>
          <a:xfrm>
            <a:off x="457200" y="1609416"/>
            <a:ext cx="4495800" cy="4846320"/>
          </a:xfrm>
        </p:spPr>
        <p:txBody>
          <a:bodyPr>
            <a:normAutofit fontScale="77500" lnSpcReduction="20000"/>
          </a:bodyPr>
          <a:lstStyle/>
          <a:p>
            <a:pPr>
              <a:spcBef>
                <a:spcPts val="300"/>
              </a:spcBef>
              <a:spcAft>
                <a:spcPts val="300"/>
              </a:spcAft>
            </a:pPr>
            <a:r>
              <a:rPr lang="en-US" dirty="0"/>
              <a:t>After splattering dots on your picture, wait a few minutes to let it soak into paper.</a:t>
            </a:r>
          </a:p>
          <a:p>
            <a:pPr marL="0" indent="0">
              <a:spcBef>
                <a:spcPts val="300"/>
              </a:spcBef>
              <a:spcAft>
                <a:spcPts val="300"/>
              </a:spcAft>
              <a:buNone/>
            </a:pPr>
            <a:endParaRPr lang="en-US" dirty="0"/>
          </a:p>
          <a:p>
            <a:pPr>
              <a:spcBef>
                <a:spcPts val="300"/>
              </a:spcBef>
              <a:spcAft>
                <a:spcPts val="300"/>
              </a:spcAft>
            </a:pPr>
            <a:r>
              <a:rPr lang="en-US" dirty="0"/>
              <a:t>Blot the dots and blot around the page to smudge the dots and paint.</a:t>
            </a:r>
          </a:p>
          <a:p>
            <a:pPr marL="0" indent="0">
              <a:spcBef>
                <a:spcPts val="300"/>
              </a:spcBef>
              <a:spcAft>
                <a:spcPts val="300"/>
              </a:spcAft>
              <a:buNone/>
            </a:pPr>
            <a:endParaRPr lang="en-US" dirty="0"/>
          </a:p>
          <a:p>
            <a:pPr>
              <a:spcBef>
                <a:spcPts val="300"/>
              </a:spcBef>
              <a:spcAft>
                <a:spcPts val="300"/>
              </a:spcAft>
            </a:pPr>
            <a:r>
              <a:rPr lang="en-US" dirty="0"/>
              <a:t>This technique gives texture to your leaves, as if they were further away.</a:t>
            </a:r>
          </a:p>
          <a:p>
            <a:pPr lvl="1">
              <a:spcBef>
                <a:spcPts val="300"/>
              </a:spcBef>
              <a:spcAft>
                <a:spcPts val="300"/>
              </a:spcAft>
            </a:pPr>
            <a:r>
              <a:rPr lang="en-US" dirty="0"/>
              <a:t>Repeat as often as needed to fill in the canopy of your tree as desired. </a:t>
            </a:r>
          </a:p>
          <a:p>
            <a:pPr marL="0" indent="0">
              <a:spcBef>
                <a:spcPts val="300"/>
              </a:spcBef>
              <a:spcAft>
                <a:spcPts val="300"/>
              </a:spcAft>
              <a:buNone/>
            </a:pPr>
            <a:endParaRPr lang="en-US" dirty="0"/>
          </a:p>
          <a:p>
            <a:pPr>
              <a:spcBef>
                <a:spcPts val="300"/>
              </a:spcBef>
              <a:spcAft>
                <a:spcPts val="300"/>
              </a:spcAft>
            </a:pPr>
            <a:r>
              <a:rPr lang="en-US" dirty="0"/>
              <a:t>End on splattering dots </a:t>
            </a:r>
            <a:r>
              <a:rPr lang="en-US" u="sng" dirty="0"/>
              <a:t>without</a:t>
            </a:r>
            <a:r>
              <a:rPr lang="en-US" dirty="0"/>
              <a:t> smudging them.</a:t>
            </a:r>
          </a:p>
        </p:txBody>
      </p:sp>
      <p:pic>
        <p:nvPicPr>
          <p:cNvPr id="5" name="Picture 4">
            <a:extLst>
              <a:ext uri="{FF2B5EF4-FFF2-40B4-BE49-F238E27FC236}">
                <a16:creationId xmlns:a16="http://schemas.microsoft.com/office/drawing/2014/main" id="{4155D967-B3A3-8E8E-083C-584086AD6147}"/>
              </a:ext>
            </a:extLst>
          </p:cNvPr>
          <p:cNvPicPr>
            <a:picLocks noChangeAspect="1"/>
          </p:cNvPicPr>
          <p:nvPr/>
        </p:nvPicPr>
        <p:blipFill>
          <a:blip r:embed="rId2"/>
          <a:stretch>
            <a:fillRect/>
          </a:stretch>
        </p:blipFill>
        <p:spPr>
          <a:xfrm>
            <a:off x="5486400" y="762000"/>
            <a:ext cx="2422629" cy="2838872"/>
          </a:xfrm>
          <a:prstGeom prst="rect">
            <a:avLst/>
          </a:prstGeom>
        </p:spPr>
      </p:pic>
      <p:pic>
        <p:nvPicPr>
          <p:cNvPr id="7" name="Picture 6">
            <a:extLst>
              <a:ext uri="{FF2B5EF4-FFF2-40B4-BE49-F238E27FC236}">
                <a16:creationId xmlns:a16="http://schemas.microsoft.com/office/drawing/2014/main" id="{3FF60241-D37F-5853-323A-9BA84C54F65D}"/>
              </a:ext>
            </a:extLst>
          </p:cNvPr>
          <p:cNvPicPr>
            <a:picLocks noChangeAspect="1"/>
          </p:cNvPicPr>
          <p:nvPr/>
        </p:nvPicPr>
        <p:blipFill>
          <a:blip r:embed="rId3"/>
          <a:stretch>
            <a:fillRect/>
          </a:stretch>
        </p:blipFill>
        <p:spPr>
          <a:xfrm>
            <a:off x="5478025" y="3810000"/>
            <a:ext cx="2431003" cy="2861153"/>
          </a:xfrm>
          <a:prstGeom prst="rect">
            <a:avLst/>
          </a:prstGeom>
        </p:spPr>
      </p:pic>
    </p:spTree>
    <p:extLst>
      <p:ext uri="{BB962C8B-B14F-4D97-AF65-F5344CB8AC3E}">
        <p14:creationId xmlns:p14="http://schemas.microsoft.com/office/powerpoint/2010/main" val="180793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5585-2C3B-032B-8747-78C48EA51FC3}"/>
              </a:ext>
            </a:extLst>
          </p:cNvPr>
          <p:cNvSpPr>
            <a:spLocks noGrp="1"/>
          </p:cNvSpPr>
          <p:nvPr>
            <p:ph type="title"/>
          </p:nvPr>
        </p:nvSpPr>
        <p:spPr/>
        <p:txBody>
          <a:bodyPr/>
          <a:lstStyle/>
          <a:p>
            <a:r>
              <a:rPr lang="en-US" dirty="0"/>
              <a:t>Final product</a:t>
            </a:r>
          </a:p>
        </p:txBody>
      </p:sp>
      <p:pic>
        <p:nvPicPr>
          <p:cNvPr id="5" name="Content Placeholder 4">
            <a:extLst>
              <a:ext uri="{FF2B5EF4-FFF2-40B4-BE49-F238E27FC236}">
                <a16:creationId xmlns:a16="http://schemas.microsoft.com/office/drawing/2014/main" id="{5539EF12-78FA-5B29-B23B-6EFEE2E457EC}"/>
              </a:ext>
            </a:extLst>
          </p:cNvPr>
          <p:cNvPicPr>
            <a:picLocks noGrp="1" noChangeAspect="1"/>
          </p:cNvPicPr>
          <p:nvPr>
            <p:ph idx="1"/>
          </p:nvPr>
        </p:nvPicPr>
        <p:blipFill>
          <a:blip r:embed="rId2"/>
          <a:stretch>
            <a:fillRect/>
          </a:stretch>
        </p:blipFill>
        <p:spPr>
          <a:xfrm>
            <a:off x="1113929" y="1609725"/>
            <a:ext cx="5925542" cy="4846638"/>
          </a:xfrm>
        </p:spPr>
      </p:pic>
    </p:spTree>
    <p:extLst>
      <p:ext uri="{BB962C8B-B14F-4D97-AF65-F5344CB8AC3E}">
        <p14:creationId xmlns:p14="http://schemas.microsoft.com/office/powerpoint/2010/main" val="253696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C448-9C90-D041-7D2B-462AB8DFB5A7}"/>
              </a:ext>
            </a:extLst>
          </p:cNvPr>
          <p:cNvSpPr>
            <a:spLocks noGrp="1"/>
          </p:cNvSpPr>
          <p:nvPr>
            <p:ph type="title"/>
          </p:nvPr>
        </p:nvSpPr>
        <p:spPr/>
        <p:txBody>
          <a:bodyPr/>
          <a:lstStyle/>
          <a:p>
            <a:r>
              <a:rPr lang="en-US" dirty="0"/>
              <a:t>Docent Information</a:t>
            </a:r>
          </a:p>
        </p:txBody>
      </p:sp>
      <p:sp>
        <p:nvSpPr>
          <p:cNvPr id="3" name="Content Placeholder 2">
            <a:extLst>
              <a:ext uri="{FF2B5EF4-FFF2-40B4-BE49-F238E27FC236}">
                <a16:creationId xmlns:a16="http://schemas.microsoft.com/office/drawing/2014/main" id="{DE3C3BB4-9BFF-91CE-D202-E0930E009ECD}"/>
              </a:ext>
            </a:extLst>
          </p:cNvPr>
          <p:cNvSpPr>
            <a:spLocks noGrp="1"/>
          </p:cNvSpPr>
          <p:nvPr>
            <p:ph idx="1"/>
          </p:nvPr>
        </p:nvSpPr>
        <p:spPr/>
        <p:txBody>
          <a:bodyPr>
            <a:normAutofit fontScale="92500" lnSpcReduction="10000"/>
          </a:bodyPr>
          <a:lstStyle/>
          <a:p>
            <a:r>
              <a:rPr lang="en-US" dirty="0"/>
              <a:t>This project is messy and potential for effecting neighbor student’s artwork.</a:t>
            </a:r>
          </a:p>
          <a:p>
            <a:r>
              <a:rPr lang="en-US" dirty="0"/>
              <a:t>Use butcher paper to cover all the tables.</a:t>
            </a:r>
          </a:p>
          <a:p>
            <a:r>
              <a:rPr lang="en-US" dirty="0"/>
              <a:t>Consider setting up two stations:</a:t>
            </a:r>
          </a:p>
          <a:p>
            <a:pPr lvl="1"/>
            <a:r>
              <a:rPr lang="en-US" dirty="0"/>
              <a:t>Station 1: Drawing and painting background color</a:t>
            </a:r>
          </a:p>
          <a:p>
            <a:pPr lvl="1"/>
            <a:r>
              <a:rPr lang="en-US" dirty="0"/>
              <a:t>Station 2: Splattering (tapping) table to apply the leaves.</a:t>
            </a:r>
          </a:p>
          <a:p>
            <a:pPr lvl="2"/>
            <a:r>
              <a:rPr lang="en-US" dirty="0"/>
              <a:t>Use a second piece of butcher paper to create a 10 “ tent down the center of the table to block some of the splatter from getting on neighbor’s paper across from the student.  Tape the tented paper down, so it remains a tent.</a:t>
            </a:r>
          </a:p>
          <a:p>
            <a:pPr lvl="1"/>
            <a:r>
              <a:rPr lang="en-US" dirty="0"/>
              <a:t>As space fills up at the splatter tables, and space opens up at the drawing tables, switch out paint sets with the splatter paint colors and brushes.</a:t>
            </a:r>
          </a:p>
          <a:p>
            <a:pPr marL="530352" lvl="2" indent="0">
              <a:buNone/>
            </a:pPr>
            <a:endParaRPr lang="en-US" dirty="0"/>
          </a:p>
        </p:txBody>
      </p:sp>
    </p:spTree>
    <p:extLst>
      <p:ext uri="{BB962C8B-B14F-4D97-AF65-F5344CB8AC3E}">
        <p14:creationId xmlns:p14="http://schemas.microsoft.com/office/powerpoint/2010/main" val="209901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91F3-857F-F97F-604F-45EB31D82A2A}"/>
              </a:ext>
            </a:extLst>
          </p:cNvPr>
          <p:cNvSpPr>
            <a:spLocks noGrp="1"/>
          </p:cNvSpPr>
          <p:nvPr>
            <p:ph type="title"/>
          </p:nvPr>
        </p:nvSpPr>
        <p:spPr/>
        <p:txBody>
          <a:bodyPr/>
          <a:lstStyle/>
          <a:p>
            <a:r>
              <a:rPr lang="en-US" dirty="0"/>
              <a:t>Docent </a:t>
            </a:r>
            <a:r>
              <a:rPr lang="en-US" dirty="0" err="1"/>
              <a:t>cont</a:t>
            </a:r>
            <a:r>
              <a:rPr lang="en-US" dirty="0"/>
              <a:t>…</a:t>
            </a:r>
          </a:p>
        </p:txBody>
      </p:sp>
      <p:sp>
        <p:nvSpPr>
          <p:cNvPr id="3" name="Content Placeholder 2">
            <a:extLst>
              <a:ext uri="{FF2B5EF4-FFF2-40B4-BE49-F238E27FC236}">
                <a16:creationId xmlns:a16="http://schemas.microsoft.com/office/drawing/2014/main" id="{80BCE083-5B24-EE60-6246-85F89320601A}"/>
              </a:ext>
            </a:extLst>
          </p:cNvPr>
          <p:cNvSpPr>
            <a:spLocks noGrp="1"/>
          </p:cNvSpPr>
          <p:nvPr>
            <p:ph idx="1"/>
          </p:nvPr>
        </p:nvSpPr>
        <p:spPr>
          <a:xfrm>
            <a:off x="457200" y="1609416"/>
            <a:ext cx="7620000" cy="5019984"/>
          </a:xfrm>
        </p:spPr>
        <p:txBody>
          <a:bodyPr>
            <a:normAutofit fontScale="62500" lnSpcReduction="20000"/>
          </a:bodyPr>
          <a:lstStyle/>
          <a:p>
            <a:r>
              <a:rPr lang="en-US" dirty="0"/>
              <a:t>Use the dry cake watercolor sets to do the background.  The dry cake sets tend to be diluted colors, as the students don’t have experience with using less water to make brighter colors. Light colors is great for the background.</a:t>
            </a:r>
          </a:p>
          <a:p>
            <a:pPr lvl="1"/>
            <a:r>
              <a:rPr lang="en-US" dirty="0"/>
              <a:t>Use water spray bottle to pre moisten the cake circles just prior to the students using them.  This allows them to make the colors they want faster. </a:t>
            </a:r>
          </a:p>
          <a:p>
            <a:r>
              <a:rPr lang="en-US" dirty="0"/>
              <a:t>Consider using watered down acrylic paint as the splattered leaves.  Or, use watercolor tube paint and premix with water to get the correct brightness. </a:t>
            </a:r>
          </a:p>
          <a:p>
            <a:pPr lvl="1"/>
            <a:r>
              <a:rPr lang="en-US" dirty="0"/>
              <a:t>Or use a mixture of both types. </a:t>
            </a:r>
          </a:p>
          <a:p>
            <a:r>
              <a:rPr lang="en-US" dirty="0"/>
              <a:t>Plan to use lots of paper towels to allow students to blot and smudge the leaves. </a:t>
            </a:r>
          </a:p>
          <a:p>
            <a:r>
              <a:rPr lang="en-US" dirty="0"/>
              <a:t>Remind the teacher a couple days prior to lesson to email the families about not wearing their “good” clothes on Art Day.  Splattered paint will get on sleeves and pant legs if not careful.</a:t>
            </a:r>
          </a:p>
          <a:p>
            <a:pPr lvl="1"/>
            <a:r>
              <a:rPr lang="en-US" dirty="0"/>
              <a:t>If you use Acrylics for the splatter, remember this does not wash out of clothes once dried. </a:t>
            </a:r>
          </a:p>
          <a:p>
            <a:r>
              <a:rPr lang="en-US" dirty="0"/>
              <a:t>When drawing the trees, use pencil to get the shape and then trace with a </a:t>
            </a:r>
            <a:r>
              <a:rPr lang="en-US" dirty="0" err="1"/>
              <a:t>chisiled</a:t>
            </a:r>
            <a:r>
              <a:rPr lang="en-US" dirty="0"/>
              <a:t> sharpie black marker.</a:t>
            </a:r>
          </a:p>
          <a:p>
            <a:r>
              <a:rPr lang="en-US" dirty="0"/>
              <a:t>Show the PPT pictures of looking up the tree’s trunk at its canopy.  They may need copies of these to get ideas of how to draw their tree trunks and branches</a:t>
            </a:r>
          </a:p>
          <a:p>
            <a:endParaRPr lang="en-US" dirty="0"/>
          </a:p>
        </p:txBody>
      </p:sp>
    </p:spTree>
    <p:extLst>
      <p:ext uri="{BB962C8B-B14F-4D97-AF65-F5344CB8AC3E}">
        <p14:creationId xmlns:p14="http://schemas.microsoft.com/office/powerpoint/2010/main" val="313394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A0BE-12A1-FBF1-BA6B-6E7A05EBCA75}"/>
              </a:ext>
            </a:extLst>
          </p:cNvPr>
          <p:cNvSpPr>
            <a:spLocks noGrp="1"/>
          </p:cNvSpPr>
          <p:nvPr>
            <p:ph type="title"/>
          </p:nvPr>
        </p:nvSpPr>
        <p:spPr/>
        <p:txBody>
          <a:bodyPr/>
          <a:lstStyle/>
          <a:p>
            <a:r>
              <a:rPr lang="en-US" dirty="0"/>
              <a:t>Who is Anton </a:t>
            </a:r>
            <a:r>
              <a:rPr lang="en-US" dirty="0" err="1"/>
              <a:t>pavlenko</a:t>
            </a:r>
            <a:endParaRPr lang="en-US" dirty="0"/>
          </a:p>
        </p:txBody>
      </p:sp>
      <p:sp>
        <p:nvSpPr>
          <p:cNvPr id="3" name="Content Placeholder 2">
            <a:extLst>
              <a:ext uri="{FF2B5EF4-FFF2-40B4-BE49-F238E27FC236}">
                <a16:creationId xmlns:a16="http://schemas.microsoft.com/office/drawing/2014/main" id="{542C2259-43ED-E0F4-BBC3-1406DEAAD69C}"/>
              </a:ext>
            </a:extLst>
          </p:cNvPr>
          <p:cNvSpPr>
            <a:spLocks noGrp="1"/>
          </p:cNvSpPr>
          <p:nvPr>
            <p:ph idx="1"/>
          </p:nvPr>
        </p:nvSpPr>
        <p:spPr/>
        <p:txBody>
          <a:bodyPr>
            <a:normAutofit fontScale="92500" lnSpcReduction="10000"/>
          </a:bodyPr>
          <a:lstStyle/>
          <a:p>
            <a:r>
              <a:rPr lang="en-US" dirty="0"/>
              <a:t>Born 1984</a:t>
            </a:r>
          </a:p>
          <a:p>
            <a:r>
              <a:rPr lang="en-US" b="0" i="0" dirty="0">
                <a:solidFill>
                  <a:srgbClr val="666666"/>
                </a:solidFill>
                <a:effectLst/>
                <a:latin typeface="europa"/>
              </a:rPr>
              <a:t>Anton </a:t>
            </a:r>
            <a:r>
              <a:rPr lang="en-US" b="0" i="0" dirty="0" err="1">
                <a:solidFill>
                  <a:srgbClr val="666666"/>
                </a:solidFill>
                <a:effectLst/>
                <a:latin typeface="europa"/>
              </a:rPr>
              <a:t>Pavlenko</a:t>
            </a:r>
            <a:r>
              <a:rPr lang="en-US" b="0" i="0" dirty="0">
                <a:solidFill>
                  <a:srgbClr val="666666"/>
                </a:solidFill>
                <a:effectLst/>
                <a:latin typeface="europa"/>
              </a:rPr>
              <a:t> is a self-taught artist working in oils. </a:t>
            </a:r>
          </a:p>
          <a:p>
            <a:r>
              <a:rPr lang="en-US" b="0" i="0" dirty="0">
                <a:solidFill>
                  <a:srgbClr val="666666"/>
                </a:solidFill>
                <a:effectLst/>
                <a:latin typeface="europa"/>
              </a:rPr>
              <a:t>Born and raised in Ukraine, Anton immigrated to the United States with his family in 1990 where he continued to develop his artistic talents throughout his childhood and into adult life.</a:t>
            </a:r>
          </a:p>
          <a:p>
            <a:r>
              <a:rPr lang="en-US" b="0" i="0" dirty="0">
                <a:solidFill>
                  <a:srgbClr val="666666"/>
                </a:solidFill>
                <a:effectLst/>
                <a:latin typeface="europa"/>
              </a:rPr>
              <a:t>Since beginning his professional career in 2009, Anton’s work has appeared in artist magazines and publications along with a feature story on public television. </a:t>
            </a:r>
          </a:p>
          <a:p>
            <a:r>
              <a:rPr lang="en-US" b="0" i="0" dirty="0">
                <a:solidFill>
                  <a:srgbClr val="666666"/>
                </a:solidFill>
                <a:effectLst/>
                <a:latin typeface="europa"/>
              </a:rPr>
              <a:t>Anton’s work has won numerous top awards including exhibitions in prestigious shows, galleries, and museums across the country.</a:t>
            </a:r>
            <a:endParaRPr lang="en-US" dirty="0"/>
          </a:p>
        </p:txBody>
      </p:sp>
    </p:spTree>
    <p:extLst>
      <p:ext uri="{BB962C8B-B14F-4D97-AF65-F5344CB8AC3E}">
        <p14:creationId xmlns:p14="http://schemas.microsoft.com/office/powerpoint/2010/main" val="84954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6AF1-3773-7F13-2DF3-1F03E9044DA5}"/>
              </a:ext>
            </a:extLst>
          </p:cNvPr>
          <p:cNvSpPr>
            <a:spLocks noGrp="1"/>
          </p:cNvSpPr>
          <p:nvPr>
            <p:ph type="title"/>
          </p:nvPr>
        </p:nvSpPr>
        <p:spPr/>
        <p:txBody>
          <a:bodyPr/>
          <a:lstStyle/>
          <a:p>
            <a:r>
              <a:rPr lang="en-US" dirty="0"/>
              <a:t>Examples of his work</a:t>
            </a:r>
          </a:p>
        </p:txBody>
      </p:sp>
      <p:pic>
        <p:nvPicPr>
          <p:cNvPr id="1028" name="Picture 4" descr="STUDIO WORKS — Anton Pavlenko">
            <a:extLst>
              <a:ext uri="{FF2B5EF4-FFF2-40B4-BE49-F238E27FC236}">
                <a16:creationId xmlns:a16="http://schemas.microsoft.com/office/drawing/2014/main" id="{68EB7CC4-0073-75D6-1D8A-AE30FA062D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78237"/>
            <a:ext cx="2231552" cy="2442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DANCE Anton Pavlenko | Tree art, Aspen trees, History painting">
            <a:extLst>
              <a:ext uri="{FF2B5EF4-FFF2-40B4-BE49-F238E27FC236}">
                <a16:creationId xmlns:a16="http://schemas.microsoft.com/office/drawing/2014/main" id="{FA7476F7-03B7-BA2C-2566-D11ED754A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151" y="1578237"/>
            <a:ext cx="2533650" cy="24424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TON PAVLENKO — DragonFire Gallery">
            <a:extLst>
              <a:ext uri="{FF2B5EF4-FFF2-40B4-BE49-F238E27FC236}">
                <a16:creationId xmlns:a16="http://schemas.microsoft.com/office/drawing/2014/main" id="{32CBB699-900D-A2B8-485B-BDADF04C5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426" y="1578237"/>
            <a:ext cx="2837367" cy="22317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orning Heat">
            <a:extLst>
              <a:ext uri="{FF2B5EF4-FFF2-40B4-BE49-F238E27FC236}">
                <a16:creationId xmlns:a16="http://schemas.microsoft.com/office/drawing/2014/main" id="{7EFD8777-35A3-37D6-4119-A2E734BA0F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320539"/>
            <a:ext cx="2579002" cy="19498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la Prima Portland: Bread &amp; Ink meeting, Thursday March 22, 2012">
            <a:extLst>
              <a:ext uri="{FF2B5EF4-FFF2-40B4-BE49-F238E27FC236}">
                <a16:creationId xmlns:a16="http://schemas.microsoft.com/office/drawing/2014/main" id="{791CE93A-4855-9584-4DB5-B07A9F1F15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6136" y="4289163"/>
            <a:ext cx="157441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29 Anton Pavlenko Art ideas | art, painting, tree painting">
            <a:extLst>
              <a:ext uri="{FF2B5EF4-FFF2-40B4-BE49-F238E27FC236}">
                <a16:creationId xmlns:a16="http://schemas.microsoft.com/office/drawing/2014/main" id="{0D8232B0-B9B2-ABD1-C05D-E8F38A5CB5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0659" y="4289163"/>
            <a:ext cx="2508589" cy="200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5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Most known for innovative perspective</a:t>
            </a:r>
          </a:p>
        </p:txBody>
      </p:sp>
      <p:pic>
        <p:nvPicPr>
          <p:cNvPr id="7" name="Content Placeholder 6" descr="8280fcac660f3f5fc8c9e53ac562b1ae.jpg"/>
          <p:cNvPicPr>
            <a:picLocks noGrp="1" noChangeAspect="1"/>
          </p:cNvPicPr>
          <p:nvPr>
            <p:ph sz="half" idx="1"/>
          </p:nvPr>
        </p:nvPicPr>
        <p:blipFill>
          <a:blip r:embed="rId2" cstate="print"/>
          <a:stretch>
            <a:fillRect/>
          </a:stretch>
        </p:blipFill>
        <p:spPr>
          <a:xfrm>
            <a:off x="533400" y="1676400"/>
            <a:ext cx="3306421" cy="4449763"/>
          </a:xfrm>
          <a:prstGeom prst="rect">
            <a:avLst/>
          </a:prstGeom>
          <a:ln>
            <a:noFill/>
          </a:ln>
          <a:effectLst>
            <a:outerShdw blurRad="190500" algn="tl" rotWithShape="0">
              <a:srgbClr val="000000">
                <a:alpha val="70000"/>
              </a:srgbClr>
            </a:outerShdw>
          </a:effectLst>
        </p:spPr>
      </p:pic>
      <p:pic>
        <p:nvPicPr>
          <p:cNvPr id="9" name="Content Placeholder 8" descr="62056354e9a3ddc65abbedb36f56663a.jpg"/>
          <p:cNvPicPr>
            <a:picLocks noGrp="1" noChangeAspect="1"/>
          </p:cNvPicPr>
          <p:nvPr>
            <p:ph sz="half" idx="2"/>
          </p:nvPr>
        </p:nvPicPr>
        <p:blipFill>
          <a:blip r:embed="rId3" cstate="print"/>
          <a:stretch>
            <a:fillRect/>
          </a:stretch>
        </p:blipFill>
        <p:spPr>
          <a:xfrm>
            <a:off x="4146196" y="1600200"/>
            <a:ext cx="3493413" cy="46482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5525089440_88c681140c_z.jpg"/>
          <p:cNvPicPr>
            <a:picLocks noChangeAspect="1"/>
          </p:cNvPicPr>
          <p:nvPr/>
        </p:nvPicPr>
        <p:blipFill>
          <a:blip r:embed="rId2" cstate="print"/>
          <a:stretch>
            <a:fillRect/>
          </a:stretch>
        </p:blipFill>
        <p:spPr>
          <a:xfrm>
            <a:off x="304800" y="304801"/>
            <a:ext cx="3886200" cy="29146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utumn_Leaves_Looking_Up_Into_Maple_Tree_WI_2009_2__soul-amp.jpg"/>
          <p:cNvPicPr>
            <a:picLocks noChangeAspect="1"/>
          </p:cNvPicPr>
          <p:nvPr/>
        </p:nvPicPr>
        <p:blipFill>
          <a:blip r:embed="rId3" cstate="print"/>
          <a:stretch>
            <a:fillRect/>
          </a:stretch>
        </p:blipFill>
        <p:spPr>
          <a:xfrm>
            <a:off x="304800" y="3505200"/>
            <a:ext cx="3890894" cy="29187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utumn_tree_17068457_by_stockproject1-d3aw9z9 (1).jpg"/>
          <p:cNvPicPr>
            <a:picLocks noChangeAspect="1"/>
          </p:cNvPicPr>
          <p:nvPr/>
        </p:nvPicPr>
        <p:blipFill>
          <a:blip r:embed="rId4" cstate="print"/>
          <a:stretch>
            <a:fillRect/>
          </a:stretch>
        </p:blipFill>
        <p:spPr>
          <a:xfrm>
            <a:off x="4495800" y="304800"/>
            <a:ext cx="3200400" cy="2133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fall tree.jpg"/>
          <p:cNvPicPr>
            <a:picLocks noChangeAspect="1"/>
          </p:cNvPicPr>
          <p:nvPr/>
        </p:nvPicPr>
        <p:blipFill>
          <a:blip r:embed="rId5" cstate="print"/>
          <a:stretch>
            <a:fillRect/>
          </a:stretch>
        </p:blipFill>
        <p:spPr>
          <a:xfrm rot="16200000">
            <a:off x="5029202" y="2209800"/>
            <a:ext cx="2133600" cy="3200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4419600" y="5181600"/>
            <a:ext cx="3429000" cy="1138773"/>
          </a:xfrm>
          <a:prstGeom prst="rect">
            <a:avLst/>
          </a:prstGeom>
          <a:noFill/>
        </p:spPr>
        <p:txBody>
          <a:bodyPr wrap="square" rtlCol="0">
            <a:spAutoFit/>
          </a:bodyPr>
          <a:lstStyle/>
          <a:p>
            <a:r>
              <a:rPr lang="en-US" sz="3200" b="1" dirty="0"/>
              <a:t>Look up! </a:t>
            </a:r>
          </a:p>
          <a:p>
            <a:r>
              <a:rPr lang="en-US" dirty="0"/>
              <a:t>Imagine you’re looking up through the trees to the sky…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a:t>
            </a:r>
          </a:p>
        </p:txBody>
      </p:sp>
      <p:sp>
        <p:nvSpPr>
          <p:cNvPr id="3" name="Content Placeholder 2"/>
          <p:cNvSpPr>
            <a:spLocks noGrp="1"/>
          </p:cNvSpPr>
          <p:nvPr>
            <p:ph idx="1"/>
          </p:nvPr>
        </p:nvSpPr>
        <p:spPr/>
        <p:txBody>
          <a:bodyPr>
            <a:normAutofit fontScale="92500" lnSpcReduction="20000"/>
          </a:bodyPr>
          <a:lstStyle/>
          <a:p>
            <a:r>
              <a:rPr lang="en-US" dirty="0"/>
              <a:t>9x12 watercolor paper</a:t>
            </a:r>
          </a:p>
          <a:p>
            <a:r>
              <a:rPr lang="en-US" dirty="0"/>
              <a:t>Cake watercolor set</a:t>
            </a:r>
          </a:p>
          <a:p>
            <a:r>
              <a:rPr lang="en-US" dirty="0"/>
              <a:t>1 watercolor brush per student (size 10)</a:t>
            </a:r>
          </a:p>
          <a:p>
            <a:r>
              <a:rPr lang="en-US" dirty="0"/>
              <a:t>Black Sharpie (chisel tip works best) </a:t>
            </a:r>
          </a:p>
          <a:p>
            <a:r>
              <a:rPr lang="en-US" dirty="0"/>
              <a:t>Paper towels  (2-4 sheets per student)</a:t>
            </a:r>
          </a:p>
          <a:p>
            <a:r>
              <a:rPr lang="en-US" dirty="0"/>
              <a:t>Water cups for rinsing brushes and diluting cake sets. </a:t>
            </a:r>
          </a:p>
          <a:p>
            <a:endParaRPr lang="en-US" dirty="0"/>
          </a:p>
          <a:p>
            <a:r>
              <a:rPr lang="en-US" dirty="0"/>
              <a:t>Optional:  use watercolor from tubes to mix up bright leaf colors for the splattering leaves.</a:t>
            </a:r>
          </a:p>
          <a:p>
            <a:r>
              <a:rPr lang="en-US" dirty="0"/>
              <a:t>Cake sets can create the bright colors, but the tablets need to be really moist and color stirred up enough that they can load their brush with enough paint to be able to splatter. </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a:t>
            </a:r>
          </a:p>
        </p:txBody>
      </p:sp>
      <p:pic>
        <p:nvPicPr>
          <p:cNvPr id="4" name="Content Placeholder 3" descr="image.jpeg"/>
          <p:cNvPicPr>
            <a:picLocks noGrp="1" noChangeAspect="1"/>
          </p:cNvPicPr>
          <p:nvPr>
            <p:ph idx="1"/>
          </p:nvPr>
        </p:nvPicPr>
        <p:blipFill>
          <a:blip r:embed="rId2" cstate="print"/>
          <a:stretch>
            <a:fillRect/>
          </a:stretch>
        </p:blipFill>
        <p:spPr>
          <a:xfrm rot="5400000">
            <a:off x="-63500" y="2146300"/>
            <a:ext cx="4775200" cy="3581400"/>
          </a:xfrm>
        </p:spPr>
      </p:pic>
      <p:sp>
        <p:nvSpPr>
          <p:cNvPr id="5" name="TextBox 4"/>
          <p:cNvSpPr txBox="1"/>
          <p:nvPr/>
        </p:nvSpPr>
        <p:spPr>
          <a:xfrm>
            <a:off x="4267200" y="818954"/>
            <a:ext cx="4038600" cy="5539978"/>
          </a:xfrm>
          <a:prstGeom prst="rect">
            <a:avLst/>
          </a:prstGeom>
          <a:noFill/>
        </p:spPr>
        <p:txBody>
          <a:bodyPr wrap="square" rtlCol="0">
            <a:spAutoFit/>
          </a:bodyPr>
          <a:lstStyle/>
          <a:p>
            <a:r>
              <a:rPr lang="en-US" sz="2400" dirty="0"/>
              <a:t>Using a </a:t>
            </a:r>
            <a:r>
              <a:rPr lang="en-US" sz="2400" b="1" dirty="0"/>
              <a:t>Sharpie marker</a:t>
            </a:r>
            <a:r>
              <a:rPr lang="en-US" sz="2400" dirty="0"/>
              <a:t>, draw a series of </a:t>
            </a:r>
            <a:r>
              <a:rPr lang="en-US" sz="2400" b="1" dirty="0"/>
              <a:t>lines</a:t>
            </a:r>
            <a:r>
              <a:rPr lang="en-US" sz="2400" dirty="0"/>
              <a:t> to create the underside of the trunk of a tree (looking up toward the sky).</a:t>
            </a:r>
          </a:p>
          <a:p>
            <a:r>
              <a:rPr lang="en-US" sz="2400" dirty="0"/>
              <a:t>Use pencil at first if you want to experiment with your thinner branches.</a:t>
            </a:r>
          </a:p>
          <a:p>
            <a:endParaRPr lang="en-US" sz="2400" dirty="0"/>
          </a:p>
          <a:p>
            <a:r>
              <a:rPr lang="en-US" sz="2400" dirty="0"/>
              <a:t>Try a </a:t>
            </a:r>
            <a:r>
              <a:rPr lang="en-US" sz="2400" b="1" dirty="0"/>
              <a:t>variety</a:t>
            </a:r>
            <a:r>
              <a:rPr lang="en-US" sz="2400" dirty="0"/>
              <a:t> of lines:</a:t>
            </a:r>
          </a:p>
          <a:p>
            <a:pPr>
              <a:buFont typeface="Arial" pitchFamily="34" charset="0"/>
              <a:buChar char="•"/>
            </a:pPr>
            <a:r>
              <a:rPr lang="en-US" sz="2400" dirty="0"/>
              <a:t>Thick</a:t>
            </a:r>
          </a:p>
          <a:p>
            <a:pPr>
              <a:buFont typeface="Arial" pitchFamily="34" charset="0"/>
              <a:buChar char="•"/>
            </a:pPr>
            <a:r>
              <a:rPr lang="en-US" sz="2400" dirty="0"/>
              <a:t>Thin</a:t>
            </a:r>
          </a:p>
          <a:p>
            <a:pPr>
              <a:buFont typeface="Arial" pitchFamily="34" charset="0"/>
              <a:buChar char="•"/>
            </a:pPr>
            <a:r>
              <a:rPr lang="en-US" sz="2400" dirty="0"/>
              <a:t>Straight</a:t>
            </a:r>
          </a:p>
          <a:p>
            <a:pPr>
              <a:buFont typeface="Arial" pitchFamily="34" charset="0"/>
              <a:buChar char="•"/>
            </a:pPr>
            <a:r>
              <a:rPr lang="en-US" sz="2400" dirty="0"/>
              <a:t>Curvy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a:t>
            </a:r>
          </a:p>
        </p:txBody>
      </p:sp>
      <p:pic>
        <p:nvPicPr>
          <p:cNvPr id="4" name="Content Placeholder 3" descr="image.jpeg"/>
          <p:cNvPicPr>
            <a:picLocks noGrp="1" noChangeAspect="1"/>
          </p:cNvPicPr>
          <p:nvPr>
            <p:ph idx="1"/>
          </p:nvPr>
        </p:nvPicPr>
        <p:blipFill>
          <a:blip r:embed="rId2" cstate="print"/>
          <a:stretch>
            <a:fillRect/>
          </a:stretch>
        </p:blipFill>
        <p:spPr>
          <a:xfrm rot="5400000">
            <a:off x="-63501" y="2146300"/>
            <a:ext cx="4775200" cy="3581400"/>
          </a:xfrm>
        </p:spPr>
      </p:pic>
      <p:sp>
        <p:nvSpPr>
          <p:cNvPr id="5" name="TextBox 4"/>
          <p:cNvSpPr txBox="1"/>
          <p:nvPr/>
        </p:nvSpPr>
        <p:spPr>
          <a:xfrm>
            <a:off x="4267200" y="3219271"/>
            <a:ext cx="3581400" cy="1569660"/>
          </a:xfrm>
          <a:prstGeom prst="rect">
            <a:avLst/>
          </a:prstGeom>
          <a:noFill/>
        </p:spPr>
        <p:txBody>
          <a:bodyPr wrap="square" rtlCol="0">
            <a:spAutoFit/>
          </a:bodyPr>
          <a:lstStyle/>
          <a:p>
            <a:r>
              <a:rPr lang="en-US" sz="2400" dirty="0"/>
              <a:t>Use a </a:t>
            </a:r>
            <a:r>
              <a:rPr lang="en-US" sz="2400" b="1" dirty="0"/>
              <a:t>wet</a:t>
            </a:r>
            <a:r>
              <a:rPr lang="en-US" sz="2400" dirty="0"/>
              <a:t> brush to dampen the whole paper with clear water.</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a:t>
            </a:r>
          </a:p>
        </p:txBody>
      </p:sp>
      <p:pic>
        <p:nvPicPr>
          <p:cNvPr id="4" name="Content Placeholder 3" descr="image.jpeg"/>
          <p:cNvPicPr>
            <a:picLocks noGrp="1" noChangeAspect="1"/>
          </p:cNvPicPr>
          <p:nvPr>
            <p:ph idx="1"/>
          </p:nvPr>
        </p:nvPicPr>
        <p:blipFill>
          <a:blip r:embed="rId2" cstate="print"/>
          <a:stretch>
            <a:fillRect/>
          </a:stretch>
        </p:blipFill>
        <p:spPr>
          <a:xfrm rot="5400000">
            <a:off x="-63501" y="2146300"/>
            <a:ext cx="4775200" cy="3581400"/>
          </a:xfrm>
        </p:spPr>
      </p:pic>
      <p:sp>
        <p:nvSpPr>
          <p:cNvPr id="5" name="TextBox 4"/>
          <p:cNvSpPr txBox="1"/>
          <p:nvPr/>
        </p:nvSpPr>
        <p:spPr>
          <a:xfrm>
            <a:off x="4343400" y="1259175"/>
            <a:ext cx="3581400" cy="4339650"/>
          </a:xfrm>
          <a:prstGeom prst="rect">
            <a:avLst/>
          </a:prstGeom>
          <a:noFill/>
        </p:spPr>
        <p:txBody>
          <a:bodyPr wrap="square" rtlCol="0">
            <a:spAutoFit/>
          </a:bodyPr>
          <a:lstStyle/>
          <a:p>
            <a:r>
              <a:rPr lang="en-US" sz="2400" dirty="0"/>
              <a:t>Fill the </a:t>
            </a:r>
            <a:r>
              <a:rPr lang="en-US" sz="2400" b="1" dirty="0"/>
              <a:t>entire page</a:t>
            </a:r>
            <a:r>
              <a:rPr lang="en-US" sz="2400" dirty="0"/>
              <a:t> with color.  This is your “sky” peaking through the leaves.</a:t>
            </a:r>
          </a:p>
          <a:p>
            <a:endParaRPr lang="en-US" sz="2400" dirty="0"/>
          </a:p>
          <a:p>
            <a:r>
              <a:rPr lang="en-US" sz="2400" dirty="0"/>
              <a:t>What will you choose?:</a:t>
            </a:r>
          </a:p>
          <a:p>
            <a:pPr>
              <a:buFont typeface="Arial" pitchFamily="34" charset="0"/>
              <a:buChar char="•"/>
            </a:pPr>
            <a:r>
              <a:rPr lang="en-US" sz="2400" dirty="0"/>
              <a:t>Cool colors?</a:t>
            </a:r>
          </a:p>
          <a:p>
            <a:pPr>
              <a:buFont typeface="Arial" pitchFamily="34" charset="0"/>
              <a:buChar char="•"/>
            </a:pPr>
            <a:r>
              <a:rPr lang="en-US" sz="2400" dirty="0"/>
              <a:t>Warm colors?</a:t>
            </a:r>
          </a:p>
          <a:p>
            <a:pPr>
              <a:buFont typeface="Arial" pitchFamily="34" charset="0"/>
              <a:buChar char="•"/>
            </a:pPr>
            <a:r>
              <a:rPr lang="en-US" sz="2400" dirty="0"/>
              <a:t>Monochromatic? </a:t>
            </a:r>
            <a:r>
              <a:rPr lang="en-US" dirty="0"/>
              <a:t>(one color in various shades)</a:t>
            </a:r>
          </a:p>
          <a:p>
            <a:endParaRPr lang="en-US" sz="2400"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135</TotalTime>
  <Words>995</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europa</vt:lpstr>
      <vt:lpstr>Trebuchet MS</vt:lpstr>
      <vt:lpstr>Wingdings</vt:lpstr>
      <vt:lpstr>Wingdings 2</vt:lpstr>
      <vt:lpstr>Opulent</vt:lpstr>
      <vt:lpstr>Artist Study: Anton Pavlenko</vt:lpstr>
      <vt:lpstr>Who is Anton pavlenko</vt:lpstr>
      <vt:lpstr>Examples of his work</vt:lpstr>
      <vt:lpstr>Most known for innovative perspective</vt:lpstr>
      <vt:lpstr>PowerPoint Presentation</vt:lpstr>
      <vt:lpstr>Materials</vt:lpstr>
      <vt:lpstr>Step 1</vt:lpstr>
      <vt:lpstr>Step 2</vt:lpstr>
      <vt:lpstr>Step 3</vt:lpstr>
      <vt:lpstr>Step 4</vt:lpstr>
      <vt:lpstr>Step 5</vt:lpstr>
      <vt:lpstr>Step 6</vt:lpstr>
      <vt:lpstr>Tapping Technique</vt:lpstr>
      <vt:lpstr>Smudge Technique</vt:lpstr>
      <vt:lpstr>Final product</vt:lpstr>
      <vt:lpstr>Docent Information</vt:lpstr>
      <vt:lpstr>Docent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 Study: Anton Pavlenko</dc:title>
  <dc:creator>Sara</dc:creator>
  <cp:lastModifiedBy>Joanne Bottenberg</cp:lastModifiedBy>
  <cp:revision>6</cp:revision>
  <cp:lastPrinted>2022-10-25T07:38:34Z</cp:lastPrinted>
  <dcterms:created xsi:type="dcterms:W3CDTF">2014-11-04T20:14:57Z</dcterms:created>
  <dcterms:modified xsi:type="dcterms:W3CDTF">2022-10-31T00:19:06Z</dcterms:modified>
</cp:coreProperties>
</file>